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notesMasterIdLst>
    <p:notesMasterId r:id="rId24"/>
  </p:notesMasterIdLst>
  <p:sldIdLst>
    <p:sldId id="256" r:id="rId2"/>
    <p:sldId id="257" r:id="rId3"/>
    <p:sldId id="259" r:id="rId4"/>
    <p:sldId id="283" r:id="rId5"/>
    <p:sldId id="279" r:id="rId6"/>
    <p:sldId id="272" r:id="rId7"/>
    <p:sldId id="273" r:id="rId8"/>
    <p:sldId id="280" r:id="rId9"/>
    <p:sldId id="274" r:id="rId10"/>
    <p:sldId id="281" r:id="rId11"/>
    <p:sldId id="261" r:id="rId12"/>
    <p:sldId id="262" r:id="rId13"/>
    <p:sldId id="263" r:id="rId14"/>
    <p:sldId id="264" r:id="rId15"/>
    <p:sldId id="275" r:id="rId16"/>
    <p:sldId id="268" r:id="rId17"/>
    <p:sldId id="266" r:id="rId18"/>
    <p:sldId id="277" r:id="rId19"/>
    <p:sldId id="276" r:id="rId20"/>
    <p:sldId id="278" r:id="rId21"/>
    <p:sldId id="267" r:id="rId22"/>
    <p:sldId id="282" r:id="rId23"/>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3A82EA-F758-4A3E-9411-B19C2F8693B2}" v="2743" dt="2021-04-23T11:05:49.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33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0E4952-781E-498F-942C-9AE5E1E2EDC7}" type="datetimeFigureOut">
              <a:rPr lang="en-IN" smtClean="0"/>
              <a:t>23-04-2021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8CC463-FF10-40B2-B572-3E895152452E}" type="slidenum">
              <a:rPr lang="en-IN" smtClean="0"/>
              <a:t>‹#›</a:t>
            </a:fld>
            <a:endParaRPr lang="en-IN"/>
          </a:p>
        </p:txBody>
      </p:sp>
    </p:spTree>
    <p:extLst>
      <p:ext uri="{BB962C8B-B14F-4D97-AF65-F5344CB8AC3E}">
        <p14:creationId xmlns:p14="http://schemas.microsoft.com/office/powerpoint/2010/main" val="3489603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4/23/2021</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250537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4/23/2021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22021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4/23/2021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37145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4/23/2021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53952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4/23/2021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11557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4/23/2021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37646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4/23/2021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85929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4/23/2021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86745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4/23/2021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072169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4/23/2021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2252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4/23/2021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80632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4/23/2021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546627312"/>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50" r:id="rId8"/>
    <p:sldLayoutId id="2147483751" r:id="rId9"/>
    <p:sldLayoutId id="2147483752" r:id="rId10"/>
    <p:sldLayoutId id="2147483760"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5">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27">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29">
            <a:extLst>
              <a:ext uri="{FF2B5EF4-FFF2-40B4-BE49-F238E27FC236}">
                <a16:creationId xmlns:a16="http://schemas.microsoft.com/office/drawing/2014/main" id="{61B17B84-F8A7-4053-9C9D-91E3CA7F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88951" cy="6858000"/>
          </a:xfrm>
          <a:prstGeom prst="rect">
            <a:avLst/>
          </a:prstGeom>
          <a:blipFill dpi="0" rotWithShape="1">
            <a:blip r:embed="rId4">
              <a:alphaModFix amt="30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3" descr="High angle view of a bridge">
            <a:extLst>
              <a:ext uri="{FF2B5EF4-FFF2-40B4-BE49-F238E27FC236}">
                <a16:creationId xmlns:a16="http://schemas.microsoft.com/office/drawing/2014/main" id="{42C5C69E-3925-4224-9A12-BF9284E229F3}"/>
              </a:ext>
            </a:extLst>
          </p:cNvPr>
          <p:cNvPicPr>
            <a:picLocks noChangeAspect="1"/>
          </p:cNvPicPr>
          <p:nvPr/>
        </p:nvPicPr>
        <p:blipFill rotWithShape="1">
          <a:blip r:embed="rId5">
            <a:alphaModFix amt="70000"/>
          </a:blip>
          <a:srcRect t="15726" r="-1" b="-1"/>
          <a:stretch/>
        </p:blipFill>
        <p:spPr>
          <a:xfrm>
            <a:off x="20" y="10"/>
            <a:ext cx="12188932" cy="6856614"/>
          </a:xfrm>
          <a:prstGeom prst="rect">
            <a:avLst/>
          </a:prstGeom>
        </p:spPr>
      </p:pic>
      <p:sp>
        <p:nvSpPr>
          <p:cNvPr id="2" name="Title 1"/>
          <p:cNvSpPr>
            <a:spLocks noGrp="1"/>
          </p:cNvSpPr>
          <p:nvPr>
            <p:ph type="ctrTitle"/>
          </p:nvPr>
        </p:nvSpPr>
        <p:spPr>
          <a:xfrm>
            <a:off x="838200" y="740211"/>
            <a:ext cx="7530685" cy="3163864"/>
          </a:xfrm>
        </p:spPr>
        <p:txBody>
          <a:bodyPr>
            <a:normAutofit/>
          </a:bodyPr>
          <a:lstStyle/>
          <a:p>
            <a:pPr algn="l"/>
            <a:r>
              <a:rPr lang="en-GB" sz="5200">
                <a:solidFill>
                  <a:srgbClr val="FFFFFF"/>
                </a:solidFill>
              </a:rPr>
              <a:t>ME224 – Kinematics of machinery</a:t>
            </a:r>
          </a:p>
        </p:txBody>
      </p:sp>
      <p:sp>
        <p:nvSpPr>
          <p:cNvPr id="3" name="Subtitle 2"/>
          <p:cNvSpPr>
            <a:spLocks noGrp="1"/>
          </p:cNvSpPr>
          <p:nvPr>
            <p:ph type="subTitle" idx="1"/>
          </p:nvPr>
        </p:nvSpPr>
        <p:spPr>
          <a:xfrm>
            <a:off x="838200" y="4074515"/>
            <a:ext cx="7583133" cy="1279124"/>
          </a:xfrm>
        </p:spPr>
        <p:txBody>
          <a:bodyPr vert="horz" lIns="91440" tIns="45720" rIns="91440" bIns="45720" rtlCol="0" anchor="t">
            <a:noAutofit/>
          </a:bodyPr>
          <a:lstStyle/>
          <a:p>
            <a:pPr algn="l">
              <a:lnSpc>
                <a:spcPct val="100000"/>
              </a:lnSpc>
            </a:pPr>
            <a:r>
              <a:rPr lang="en-GB" sz="1800" dirty="0">
                <a:solidFill>
                  <a:srgbClr val="FFFFFF"/>
                </a:solidFill>
              </a:rPr>
              <a:t>Design of Collapsible foot bridge mechanism</a:t>
            </a:r>
          </a:p>
          <a:p>
            <a:pPr algn="l">
              <a:lnSpc>
                <a:spcPct val="100000"/>
              </a:lnSpc>
            </a:pPr>
            <a:r>
              <a:rPr lang="en-GB" sz="1800" dirty="0">
                <a:solidFill>
                  <a:srgbClr val="FFFFFF"/>
                </a:solidFill>
              </a:rPr>
              <a:t>By</a:t>
            </a:r>
          </a:p>
          <a:p>
            <a:pPr algn="l">
              <a:lnSpc>
                <a:spcPct val="100000"/>
              </a:lnSpc>
            </a:pPr>
            <a:r>
              <a:rPr lang="en-GB" sz="1800" dirty="0">
                <a:solidFill>
                  <a:srgbClr val="FFFFFF"/>
                </a:solidFill>
              </a:rPr>
              <a:t>Rahul Aggarwal</a:t>
            </a:r>
          </a:p>
          <a:p>
            <a:pPr algn="l">
              <a:lnSpc>
                <a:spcPct val="100000"/>
              </a:lnSpc>
            </a:pPr>
            <a:r>
              <a:rPr lang="en-GB" sz="1800" dirty="0">
                <a:solidFill>
                  <a:srgbClr val="FFFFFF"/>
                </a:solidFill>
              </a:rPr>
              <a:t>(190103120)</a:t>
            </a:r>
          </a:p>
        </p:txBody>
      </p:sp>
      <p:pic>
        <p:nvPicPr>
          <p:cNvPr id="4" name="Recorded Sound">
            <a:hlinkClick r:id="" action="ppaction://media"/>
            <a:extLst>
              <a:ext uri="{FF2B5EF4-FFF2-40B4-BE49-F238E27FC236}">
                <a16:creationId xmlns:a16="http://schemas.microsoft.com/office/drawing/2014/main" id="{8732F2DF-CFF9-45B1-B128-27EC45E443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90457" y="6291709"/>
            <a:ext cx="487363" cy="487363"/>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6D275-8DE9-4CF2-B8CB-8CDEF8046C2C}"/>
              </a:ext>
            </a:extLst>
          </p:cNvPr>
          <p:cNvSpPr>
            <a:spLocks noGrp="1"/>
          </p:cNvSpPr>
          <p:nvPr>
            <p:ph type="title"/>
          </p:nvPr>
        </p:nvSpPr>
        <p:spPr/>
        <p:txBody>
          <a:bodyPr/>
          <a:lstStyle/>
          <a:p>
            <a:r>
              <a:rPr lang="en-GB" dirty="0"/>
              <a:t>Footpath Start and End Base </a:t>
            </a:r>
          </a:p>
        </p:txBody>
      </p:sp>
      <p:sp>
        <p:nvSpPr>
          <p:cNvPr id="5" name="Content Placeholder 4">
            <a:extLst>
              <a:ext uri="{FF2B5EF4-FFF2-40B4-BE49-F238E27FC236}">
                <a16:creationId xmlns:a16="http://schemas.microsoft.com/office/drawing/2014/main" id="{B67FE7D7-E746-4388-AD6E-9E60735980F7}"/>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60EF1412-F890-4A23-A454-C67F98F8127A}"/>
              </a:ext>
            </a:extLst>
          </p:cNvPr>
          <p:cNvPicPr/>
          <p:nvPr/>
        </p:nvPicPr>
        <p:blipFill>
          <a:blip r:embed="rId4"/>
          <a:stretch>
            <a:fillRect/>
          </a:stretch>
        </p:blipFill>
        <p:spPr>
          <a:xfrm>
            <a:off x="2411040" y="1949450"/>
            <a:ext cx="6670816" cy="4195763"/>
          </a:xfrm>
          <a:prstGeom prst="rect">
            <a:avLst/>
          </a:prstGeom>
        </p:spPr>
      </p:pic>
      <p:pic>
        <p:nvPicPr>
          <p:cNvPr id="4" name="Recorded Sound">
            <a:hlinkClick r:id="" action="ppaction://media"/>
            <a:extLst>
              <a:ext uri="{FF2B5EF4-FFF2-40B4-BE49-F238E27FC236}">
                <a16:creationId xmlns:a16="http://schemas.microsoft.com/office/drawing/2014/main" id="{0ABE9C53-0CCC-464F-9CD7-2AE8F43203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8596" y="225424"/>
            <a:ext cx="487363" cy="487363"/>
          </a:xfrm>
          <a:prstGeom prst="rect">
            <a:avLst/>
          </a:prstGeom>
        </p:spPr>
      </p:pic>
    </p:spTree>
    <p:extLst>
      <p:ext uri="{BB962C8B-B14F-4D97-AF65-F5344CB8AC3E}">
        <p14:creationId xmlns:p14="http://schemas.microsoft.com/office/powerpoint/2010/main" val="83594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D9067-8CF5-49A9-B73A-2217C139DDA7}"/>
              </a:ext>
            </a:extLst>
          </p:cNvPr>
          <p:cNvSpPr>
            <a:spLocks noGrp="1"/>
          </p:cNvSpPr>
          <p:nvPr>
            <p:ph type="title"/>
          </p:nvPr>
        </p:nvSpPr>
        <p:spPr>
          <a:xfrm>
            <a:off x="838200" y="3424966"/>
            <a:ext cx="10515600" cy="1325563"/>
          </a:xfrm>
        </p:spPr>
        <p:txBody>
          <a:bodyPr/>
          <a:lstStyle/>
          <a:p>
            <a:r>
              <a:rPr lang="en-GB" dirty="0"/>
              <a:t>Mechanism Used</a:t>
            </a:r>
          </a:p>
        </p:txBody>
      </p:sp>
      <p:pic>
        <p:nvPicPr>
          <p:cNvPr id="4" name="Recorded Sound">
            <a:hlinkClick r:id="" action="ppaction://media"/>
            <a:extLst>
              <a:ext uri="{FF2B5EF4-FFF2-40B4-BE49-F238E27FC236}">
                <a16:creationId xmlns:a16="http://schemas.microsoft.com/office/drawing/2014/main" id="{275028D0-23DF-4AAC-A7C6-F10AE68250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5579" y="6140789"/>
            <a:ext cx="487363" cy="487363"/>
          </a:xfrm>
          <a:prstGeom prst="rect">
            <a:avLst/>
          </a:prstGeom>
        </p:spPr>
      </p:pic>
    </p:spTree>
    <p:extLst>
      <p:ext uri="{BB962C8B-B14F-4D97-AF65-F5344CB8AC3E}">
        <p14:creationId xmlns:p14="http://schemas.microsoft.com/office/powerpoint/2010/main" val="410462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3808-511B-4786-939C-FAF43B58C9D5}"/>
              </a:ext>
            </a:extLst>
          </p:cNvPr>
          <p:cNvSpPr>
            <a:spLocks noGrp="1"/>
          </p:cNvSpPr>
          <p:nvPr>
            <p:ph type="title"/>
          </p:nvPr>
        </p:nvSpPr>
        <p:spPr/>
        <p:txBody>
          <a:bodyPr/>
          <a:lstStyle/>
          <a:p>
            <a:r>
              <a:rPr lang="en-GB" dirty="0"/>
              <a:t>Scissor Mechanism</a:t>
            </a:r>
          </a:p>
        </p:txBody>
      </p:sp>
      <p:sp>
        <p:nvSpPr>
          <p:cNvPr id="3" name="Content Placeholder 2">
            <a:extLst>
              <a:ext uri="{FF2B5EF4-FFF2-40B4-BE49-F238E27FC236}">
                <a16:creationId xmlns:a16="http://schemas.microsoft.com/office/drawing/2014/main" id="{668218B6-947B-4098-A7B1-8E2DC3D06A10}"/>
              </a:ext>
            </a:extLst>
          </p:cNvPr>
          <p:cNvSpPr>
            <a:spLocks noGrp="1"/>
          </p:cNvSpPr>
          <p:nvPr>
            <p:ph idx="1"/>
          </p:nvPr>
        </p:nvSpPr>
        <p:spPr/>
        <p:txBody>
          <a:bodyPr vert="horz" lIns="91440" tIns="45720" rIns="91440" bIns="45720" rtlCol="0" anchor="t">
            <a:normAutofit/>
          </a:bodyPr>
          <a:lstStyle/>
          <a:p>
            <a:r>
              <a:rPr lang="en-GB" dirty="0"/>
              <a:t>This mechanism is used to design the collapsible mechanism of the foot bridge.</a:t>
            </a:r>
          </a:p>
          <a:p>
            <a:r>
              <a:rPr lang="en-GB" dirty="0"/>
              <a:t>A scissor mechanism uses linked, support in a </a:t>
            </a:r>
            <a:r>
              <a:rPr lang="en-GB" dirty="0" err="1"/>
              <a:t>criss</a:t>
            </a:r>
            <a:r>
              <a:rPr lang="en-GB" dirty="0"/>
              <a:t> – cross pattern. When pressure is put on the extremum support, the cross struts are stretched out which unfolds our bridge.</a:t>
            </a:r>
          </a:p>
          <a:p>
            <a:r>
              <a:rPr lang="en-GB" dirty="0">
                <a:ea typeface="+mn-lt"/>
                <a:cs typeface="+mn-lt"/>
              </a:rPr>
              <a:t>The driving mechanism for a scissor mechanism can be hydraulic, pneumatic or mechanical (a leadscrew or rack and pinion system).</a:t>
            </a:r>
            <a:endParaRPr lang="en-GB" dirty="0"/>
          </a:p>
        </p:txBody>
      </p:sp>
      <p:pic>
        <p:nvPicPr>
          <p:cNvPr id="5" name="Recorded Sound">
            <a:hlinkClick r:id="" action="ppaction://media"/>
            <a:extLst>
              <a:ext uri="{FF2B5EF4-FFF2-40B4-BE49-F238E27FC236}">
                <a16:creationId xmlns:a16="http://schemas.microsoft.com/office/drawing/2014/main" id="{D04BA7C3-56F4-4844-90F9-221689B46D1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97723" y="122078"/>
            <a:ext cx="487363" cy="487363"/>
          </a:xfrm>
          <a:prstGeom prst="rect">
            <a:avLst/>
          </a:prstGeom>
        </p:spPr>
      </p:pic>
    </p:spTree>
    <p:extLst>
      <p:ext uri="{BB962C8B-B14F-4D97-AF65-F5344CB8AC3E}">
        <p14:creationId xmlns:p14="http://schemas.microsoft.com/office/powerpoint/2010/main" val="96111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2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18640-8C98-4723-9EAD-633360EB278C}"/>
              </a:ext>
            </a:extLst>
          </p:cNvPr>
          <p:cNvSpPr>
            <a:spLocks noGrp="1"/>
          </p:cNvSpPr>
          <p:nvPr>
            <p:ph type="title"/>
          </p:nvPr>
        </p:nvSpPr>
        <p:spPr/>
        <p:txBody>
          <a:bodyPr>
            <a:normAutofit fontScale="90000"/>
          </a:bodyPr>
          <a:lstStyle/>
          <a:p>
            <a:r>
              <a:rPr lang="en-GB" dirty="0"/>
              <a:t>Simulation Video of the scissor mechanism</a:t>
            </a:r>
          </a:p>
        </p:txBody>
      </p:sp>
      <p:pic>
        <p:nvPicPr>
          <p:cNvPr id="4" name="Scissor Mechanism">
            <a:hlinkClick r:id="" action="ppaction://media"/>
            <a:extLst>
              <a:ext uri="{FF2B5EF4-FFF2-40B4-BE49-F238E27FC236}">
                <a16:creationId xmlns:a16="http://schemas.microsoft.com/office/drawing/2014/main" id="{929CE99F-2E7F-4B7F-A3E5-0229E54A3C8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77881" y="1949450"/>
            <a:ext cx="8886546" cy="4195763"/>
          </a:xfrm>
        </p:spPr>
      </p:pic>
    </p:spTree>
    <p:extLst>
      <p:ext uri="{BB962C8B-B14F-4D97-AF65-F5344CB8AC3E}">
        <p14:creationId xmlns:p14="http://schemas.microsoft.com/office/powerpoint/2010/main" val="206054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0341A-2D9E-49E6-AAB7-3142DB3C01DB}"/>
              </a:ext>
            </a:extLst>
          </p:cNvPr>
          <p:cNvSpPr>
            <a:spLocks noGrp="1"/>
          </p:cNvSpPr>
          <p:nvPr>
            <p:ph type="title"/>
          </p:nvPr>
        </p:nvSpPr>
        <p:spPr/>
        <p:txBody>
          <a:bodyPr/>
          <a:lstStyle/>
          <a:p>
            <a:r>
              <a:rPr lang="en-GB" dirty="0"/>
              <a:t>Pin in a slot mechanism</a:t>
            </a:r>
          </a:p>
        </p:txBody>
      </p:sp>
      <p:sp>
        <p:nvSpPr>
          <p:cNvPr id="3" name="Content Placeholder 2">
            <a:extLst>
              <a:ext uri="{FF2B5EF4-FFF2-40B4-BE49-F238E27FC236}">
                <a16:creationId xmlns:a16="http://schemas.microsoft.com/office/drawing/2014/main" id="{9F268DF9-6EBA-4828-90E9-3810D812D1A6}"/>
              </a:ext>
            </a:extLst>
          </p:cNvPr>
          <p:cNvSpPr>
            <a:spLocks noGrp="1"/>
          </p:cNvSpPr>
          <p:nvPr>
            <p:ph idx="1"/>
          </p:nvPr>
        </p:nvSpPr>
        <p:spPr/>
        <p:txBody>
          <a:bodyPr vert="horz" lIns="91440" tIns="45720" rIns="91440" bIns="45720" rtlCol="0" anchor="t">
            <a:normAutofit/>
          </a:bodyPr>
          <a:lstStyle/>
          <a:p>
            <a:r>
              <a:rPr lang="en-GB" dirty="0"/>
              <a:t>This mechanism is used to provide the pressure to the scissor bridge to stretch it out.</a:t>
            </a:r>
          </a:p>
          <a:p>
            <a:r>
              <a:rPr lang="en-US" dirty="0"/>
              <a:t>The external mechanism to provide the necessary pressure to the bridge is attached to this pin such that when it moves in the provided slot, the bridge can fold and unfold.</a:t>
            </a:r>
          </a:p>
        </p:txBody>
      </p:sp>
      <p:pic>
        <p:nvPicPr>
          <p:cNvPr id="4" name="Recorded Sound">
            <a:hlinkClick r:id="" action="ppaction://media"/>
            <a:extLst>
              <a:ext uri="{FF2B5EF4-FFF2-40B4-BE49-F238E27FC236}">
                <a16:creationId xmlns:a16="http://schemas.microsoft.com/office/drawing/2014/main" id="{657D1C67-174C-48FA-BB9E-F07DACF8461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04107" y="6273954"/>
            <a:ext cx="487363" cy="487363"/>
          </a:xfrm>
          <a:prstGeom prst="rect">
            <a:avLst/>
          </a:prstGeom>
        </p:spPr>
      </p:pic>
    </p:spTree>
    <p:extLst>
      <p:ext uri="{BB962C8B-B14F-4D97-AF65-F5344CB8AC3E}">
        <p14:creationId xmlns:p14="http://schemas.microsoft.com/office/powerpoint/2010/main" val="99847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18640-8C98-4723-9EAD-633360EB278C}"/>
              </a:ext>
            </a:extLst>
          </p:cNvPr>
          <p:cNvSpPr>
            <a:spLocks noGrp="1"/>
          </p:cNvSpPr>
          <p:nvPr>
            <p:ph type="title"/>
          </p:nvPr>
        </p:nvSpPr>
        <p:spPr/>
        <p:txBody>
          <a:bodyPr>
            <a:normAutofit/>
          </a:bodyPr>
          <a:lstStyle/>
          <a:p>
            <a:r>
              <a:rPr lang="en-GB" dirty="0"/>
              <a:t>Simulation of the Pin in a slot</a:t>
            </a:r>
          </a:p>
        </p:txBody>
      </p:sp>
      <p:pic>
        <p:nvPicPr>
          <p:cNvPr id="6" name="Pin in a slot">
            <a:hlinkClick r:id="" action="ppaction://media"/>
            <a:extLst>
              <a:ext uri="{FF2B5EF4-FFF2-40B4-BE49-F238E27FC236}">
                <a16:creationId xmlns:a16="http://schemas.microsoft.com/office/drawing/2014/main" id="{F99187FF-9088-45D7-A113-AC43CE573A1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48395" y="1949450"/>
            <a:ext cx="7554897" cy="4195763"/>
          </a:xfrm>
        </p:spPr>
      </p:pic>
    </p:spTree>
    <p:extLst>
      <p:ext uri="{BB962C8B-B14F-4D97-AF65-F5344CB8AC3E}">
        <p14:creationId xmlns:p14="http://schemas.microsoft.com/office/powerpoint/2010/main" val="284940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CD448-E423-4EED-A171-7DBBD0325667}"/>
              </a:ext>
            </a:extLst>
          </p:cNvPr>
          <p:cNvSpPr>
            <a:spLocks noGrp="1"/>
          </p:cNvSpPr>
          <p:nvPr>
            <p:ph type="title"/>
          </p:nvPr>
        </p:nvSpPr>
        <p:spPr/>
        <p:txBody>
          <a:bodyPr/>
          <a:lstStyle/>
          <a:p>
            <a:r>
              <a:rPr lang="en-GB" dirty="0"/>
              <a:t>Revolute Joints</a:t>
            </a:r>
          </a:p>
        </p:txBody>
      </p:sp>
      <p:sp>
        <p:nvSpPr>
          <p:cNvPr id="3" name="Content Placeholder 2">
            <a:extLst>
              <a:ext uri="{FF2B5EF4-FFF2-40B4-BE49-F238E27FC236}">
                <a16:creationId xmlns:a16="http://schemas.microsoft.com/office/drawing/2014/main" id="{4F6AC1F7-CAE4-4BE0-9D8B-5A6CAE5555AD}"/>
              </a:ext>
            </a:extLst>
          </p:cNvPr>
          <p:cNvSpPr>
            <a:spLocks noGrp="1"/>
          </p:cNvSpPr>
          <p:nvPr>
            <p:ph idx="1"/>
          </p:nvPr>
        </p:nvSpPr>
        <p:spPr/>
        <p:txBody>
          <a:bodyPr vert="horz" lIns="91440" tIns="45720" rIns="91440" bIns="45720" rtlCol="0" anchor="t">
            <a:normAutofit/>
          </a:bodyPr>
          <a:lstStyle/>
          <a:p>
            <a:r>
              <a:rPr lang="en-GB" dirty="0"/>
              <a:t>This joints is used to connect two bars and also two base parts of the bridge. This is the most used joint in our mechanism. </a:t>
            </a:r>
          </a:p>
          <a:p>
            <a:endParaRPr lang="en-GB" dirty="0"/>
          </a:p>
        </p:txBody>
      </p:sp>
      <p:pic>
        <p:nvPicPr>
          <p:cNvPr id="4" name="Recorded Sound">
            <a:hlinkClick r:id="" action="ppaction://media"/>
            <a:extLst>
              <a:ext uri="{FF2B5EF4-FFF2-40B4-BE49-F238E27FC236}">
                <a16:creationId xmlns:a16="http://schemas.microsoft.com/office/drawing/2014/main" id="{FB6D54D6-7EA5-4015-9C05-5E44657A13F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87005" y="225424"/>
            <a:ext cx="487363" cy="487363"/>
          </a:xfrm>
          <a:prstGeom prst="rect">
            <a:avLst/>
          </a:prstGeom>
        </p:spPr>
      </p:pic>
    </p:spTree>
    <p:extLst>
      <p:ext uri="{BB962C8B-B14F-4D97-AF65-F5344CB8AC3E}">
        <p14:creationId xmlns:p14="http://schemas.microsoft.com/office/powerpoint/2010/main" val="282515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9EFAB-B0F2-46A4-B31D-8BC40C00E577}"/>
              </a:ext>
            </a:extLst>
          </p:cNvPr>
          <p:cNvSpPr>
            <a:spLocks noGrp="1"/>
          </p:cNvSpPr>
          <p:nvPr>
            <p:ph type="title"/>
          </p:nvPr>
        </p:nvSpPr>
        <p:spPr>
          <a:xfrm>
            <a:off x="838200" y="2763819"/>
            <a:ext cx="10515600" cy="1325563"/>
          </a:xfrm>
        </p:spPr>
        <p:txBody>
          <a:bodyPr/>
          <a:lstStyle/>
          <a:p>
            <a:r>
              <a:rPr lang="en-GB" dirty="0"/>
              <a:t>DOF Analysis</a:t>
            </a:r>
          </a:p>
        </p:txBody>
      </p:sp>
      <p:pic>
        <p:nvPicPr>
          <p:cNvPr id="3" name="Recorded Sound">
            <a:hlinkClick r:id="" action="ppaction://media"/>
            <a:extLst>
              <a:ext uri="{FF2B5EF4-FFF2-40B4-BE49-F238E27FC236}">
                <a16:creationId xmlns:a16="http://schemas.microsoft.com/office/drawing/2014/main" id="{04FEE842-AF16-44B9-93EE-5824EC2F7DB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12984" y="210506"/>
            <a:ext cx="487363" cy="487363"/>
          </a:xfrm>
          <a:prstGeom prst="rect">
            <a:avLst/>
          </a:prstGeom>
        </p:spPr>
      </p:pic>
    </p:spTree>
    <p:extLst>
      <p:ext uri="{BB962C8B-B14F-4D97-AF65-F5344CB8AC3E}">
        <p14:creationId xmlns:p14="http://schemas.microsoft.com/office/powerpoint/2010/main" val="79205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A19E3-B0FF-4948-BB16-7148298FC18B}"/>
              </a:ext>
            </a:extLst>
          </p:cNvPr>
          <p:cNvSpPr>
            <a:spLocks noGrp="1"/>
          </p:cNvSpPr>
          <p:nvPr>
            <p:ph type="title"/>
          </p:nvPr>
        </p:nvSpPr>
        <p:spPr/>
        <p:txBody>
          <a:bodyPr/>
          <a:lstStyle/>
          <a:p>
            <a:r>
              <a:rPr lang="en-IN" dirty="0"/>
              <a:t>Links</a:t>
            </a:r>
          </a:p>
        </p:txBody>
      </p:sp>
      <p:pic>
        <p:nvPicPr>
          <p:cNvPr id="5" name="Content Placeholder 4">
            <a:extLst>
              <a:ext uri="{FF2B5EF4-FFF2-40B4-BE49-F238E27FC236}">
                <a16:creationId xmlns:a16="http://schemas.microsoft.com/office/drawing/2014/main" id="{82DCDCA3-031A-4245-B24C-CD9BF75F87A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30293" y="1939692"/>
            <a:ext cx="9731413" cy="4195763"/>
          </a:xfrm>
        </p:spPr>
      </p:pic>
      <p:sp>
        <p:nvSpPr>
          <p:cNvPr id="19" name="TextBox 18">
            <a:extLst>
              <a:ext uri="{FF2B5EF4-FFF2-40B4-BE49-F238E27FC236}">
                <a16:creationId xmlns:a16="http://schemas.microsoft.com/office/drawing/2014/main" id="{B460D4E2-C2DE-44C8-89DE-3216D493679C}"/>
              </a:ext>
            </a:extLst>
          </p:cNvPr>
          <p:cNvSpPr txBox="1"/>
          <p:nvPr/>
        </p:nvSpPr>
        <p:spPr>
          <a:xfrm>
            <a:off x="2086252" y="3755255"/>
            <a:ext cx="319318" cy="369332"/>
          </a:xfrm>
          <a:prstGeom prst="rect">
            <a:avLst/>
          </a:prstGeom>
          <a:noFill/>
        </p:spPr>
        <p:txBody>
          <a:bodyPr wrap="none" rtlCol="0">
            <a:spAutoFit/>
          </a:bodyPr>
          <a:lstStyle/>
          <a:p>
            <a:r>
              <a:rPr lang="en-IN" dirty="0"/>
              <a:t>1</a:t>
            </a:r>
          </a:p>
        </p:txBody>
      </p:sp>
      <p:sp>
        <p:nvSpPr>
          <p:cNvPr id="20" name="TextBox 19">
            <a:extLst>
              <a:ext uri="{FF2B5EF4-FFF2-40B4-BE49-F238E27FC236}">
                <a16:creationId xmlns:a16="http://schemas.microsoft.com/office/drawing/2014/main" id="{7E377F85-3056-4267-9784-FE7A0238CA94}"/>
              </a:ext>
            </a:extLst>
          </p:cNvPr>
          <p:cNvSpPr txBox="1"/>
          <p:nvPr/>
        </p:nvSpPr>
        <p:spPr>
          <a:xfrm>
            <a:off x="2681056" y="3506680"/>
            <a:ext cx="319318" cy="369332"/>
          </a:xfrm>
          <a:prstGeom prst="rect">
            <a:avLst/>
          </a:prstGeom>
          <a:noFill/>
        </p:spPr>
        <p:txBody>
          <a:bodyPr wrap="none" rtlCol="0">
            <a:spAutoFit/>
          </a:bodyPr>
          <a:lstStyle/>
          <a:p>
            <a:r>
              <a:rPr lang="en-IN" dirty="0"/>
              <a:t>2</a:t>
            </a:r>
          </a:p>
        </p:txBody>
      </p:sp>
      <p:sp>
        <p:nvSpPr>
          <p:cNvPr id="21" name="TextBox 20">
            <a:extLst>
              <a:ext uri="{FF2B5EF4-FFF2-40B4-BE49-F238E27FC236}">
                <a16:creationId xmlns:a16="http://schemas.microsoft.com/office/drawing/2014/main" id="{AE3F0523-2E08-40FB-81B1-0513D8760E19}"/>
              </a:ext>
            </a:extLst>
          </p:cNvPr>
          <p:cNvSpPr txBox="1"/>
          <p:nvPr/>
        </p:nvSpPr>
        <p:spPr>
          <a:xfrm>
            <a:off x="2681056" y="4451735"/>
            <a:ext cx="319318" cy="369332"/>
          </a:xfrm>
          <a:prstGeom prst="rect">
            <a:avLst/>
          </a:prstGeom>
          <a:noFill/>
        </p:spPr>
        <p:txBody>
          <a:bodyPr wrap="none" rtlCol="0">
            <a:spAutoFit/>
          </a:bodyPr>
          <a:lstStyle/>
          <a:p>
            <a:r>
              <a:rPr lang="en-IN" dirty="0"/>
              <a:t>3</a:t>
            </a:r>
          </a:p>
        </p:txBody>
      </p:sp>
      <p:sp>
        <p:nvSpPr>
          <p:cNvPr id="22" name="TextBox 21">
            <a:extLst>
              <a:ext uri="{FF2B5EF4-FFF2-40B4-BE49-F238E27FC236}">
                <a16:creationId xmlns:a16="http://schemas.microsoft.com/office/drawing/2014/main" id="{9824CDB2-CDC9-4CD7-B634-59631D0358DF}"/>
              </a:ext>
            </a:extLst>
          </p:cNvPr>
          <p:cNvSpPr txBox="1"/>
          <p:nvPr/>
        </p:nvSpPr>
        <p:spPr>
          <a:xfrm>
            <a:off x="4065973" y="3429000"/>
            <a:ext cx="319318" cy="369332"/>
          </a:xfrm>
          <a:prstGeom prst="rect">
            <a:avLst/>
          </a:prstGeom>
          <a:noFill/>
        </p:spPr>
        <p:txBody>
          <a:bodyPr wrap="none" rtlCol="0">
            <a:spAutoFit/>
          </a:bodyPr>
          <a:lstStyle/>
          <a:p>
            <a:r>
              <a:rPr lang="en-IN" dirty="0"/>
              <a:t>4</a:t>
            </a:r>
          </a:p>
        </p:txBody>
      </p:sp>
      <p:sp>
        <p:nvSpPr>
          <p:cNvPr id="23" name="TextBox 22">
            <a:extLst>
              <a:ext uri="{FF2B5EF4-FFF2-40B4-BE49-F238E27FC236}">
                <a16:creationId xmlns:a16="http://schemas.microsoft.com/office/drawing/2014/main" id="{9F6AF275-CA08-4DB3-A425-A2C32826FF5A}"/>
              </a:ext>
            </a:extLst>
          </p:cNvPr>
          <p:cNvSpPr txBox="1"/>
          <p:nvPr/>
        </p:nvSpPr>
        <p:spPr>
          <a:xfrm>
            <a:off x="4128117" y="4572000"/>
            <a:ext cx="319318" cy="369332"/>
          </a:xfrm>
          <a:prstGeom prst="rect">
            <a:avLst/>
          </a:prstGeom>
          <a:noFill/>
        </p:spPr>
        <p:txBody>
          <a:bodyPr wrap="none" rtlCol="0">
            <a:spAutoFit/>
          </a:bodyPr>
          <a:lstStyle/>
          <a:p>
            <a:r>
              <a:rPr lang="en-IN" dirty="0"/>
              <a:t>5</a:t>
            </a:r>
          </a:p>
        </p:txBody>
      </p:sp>
      <p:sp>
        <p:nvSpPr>
          <p:cNvPr id="24" name="TextBox 23">
            <a:extLst>
              <a:ext uri="{FF2B5EF4-FFF2-40B4-BE49-F238E27FC236}">
                <a16:creationId xmlns:a16="http://schemas.microsoft.com/office/drawing/2014/main" id="{021BF768-1098-4A52-B902-3493626168D7}"/>
              </a:ext>
            </a:extLst>
          </p:cNvPr>
          <p:cNvSpPr txBox="1"/>
          <p:nvPr/>
        </p:nvSpPr>
        <p:spPr>
          <a:xfrm>
            <a:off x="5663953" y="3429000"/>
            <a:ext cx="319318" cy="369332"/>
          </a:xfrm>
          <a:prstGeom prst="rect">
            <a:avLst/>
          </a:prstGeom>
          <a:noFill/>
        </p:spPr>
        <p:txBody>
          <a:bodyPr wrap="none" rtlCol="0">
            <a:spAutoFit/>
          </a:bodyPr>
          <a:lstStyle/>
          <a:p>
            <a:r>
              <a:rPr lang="en-IN" dirty="0"/>
              <a:t>6</a:t>
            </a:r>
          </a:p>
        </p:txBody>
      </p:sp>
      <p:sp>
        <p:nvSpPr>
          <p:cNvPr id="25" name="TextBox 24">
            <a:extLst>
              <a:ext uri="{FF2B5EF4-FFF2-40B4-BE49-F238E27FC236}">
                <a16:creationId xmlns:a16="http://schemas.microsoft.com/office/drawing/2014/main" id="{69876D37-5706-4A5F-87C0-D5B62F489046}"/>
              </a:ext>
            </a:extLst>
          </p:cNvPr>
          <p:cNvSpPr txBox="1"/>
          <p:nvPr/>
        </p:nvSpPr>
        <p:spPr>
          <a:xfrm>
            <a:off x="5734975" y="4451735"/>
            <a:ext cx="319318" cy="369332"/>
          </a:xfrm>
          <a:prstGeom prst="rect">
            <a:avLst/>
          </a:prstGeom>
          <a:noFill/>
        </p:spPr>
        <p:txBody>
          <a:bodyPr wrap="none" rtlCol="0">
            <a:spAutoFit/>
          </a:bodyPr>
          <a:lstStyle/>
          <a:p>
            <a:r>
              <a:rPr lang="en-IN" dirty="0"/>
              <a:t>7</a:t>
            </a:r>
          </a:p>
        </p:txBody>
      </p:sp>
      <p:sp>
        <p:nvSpPr>
          <p:cNvPr id="26" name="TextBox 25">
            <a:extLst>
              <a:ext uri="{FF2B5EF4-FFF2-40B4-BE49-F238E27FC236}">
                <a16:creationId xmlns:a16="http://schemas.microsoft.com/office/drawing/2014/main" id="{B15EB158-DD38-4081-9EB1-FEACA492C411}"/>
              </a:ext>
            </a:extLst>
          </p:cNvPr>
          <p:cNvSpPr txBox="1"/>
          <p:nvPr/>
        </p:nvSpPr>
        <p:spPr>
          <a:xfrm>
            <a:off x="7057748" y="3180631"/>
            <a:ext cx="319318" cy="369332"/>
          </a:xfrm>
          <a:prstGeom prst="rect">
            <a:avLst/>
          </a:prstGeom>
          <a:noFill/>
        </p:spPr>
        <p:txBody>
          <a:bodyPr wrap="none" rtlCol="0">
            <a:spAutoFit/>
          </a:bodyPr>
          <a:lstStyle/>
          <a:p>
            <a:r>
              <a:rPr lang="en-IN" dirty="0"/>
              <a:t>8</a:t>
            </a:r>
          </a:p>
        </p:txBody>
      </p:sp>
      <p:sp>
        <p:nvSpPr>
          <p:cNvPr id="27" name="TextBox 26">
            <a:extLst>
              <a:ext uri="{FF2B5EF4-FFF2-40B4-BE49-F238E27FC236}">
                <a16:creationId xmlns:a16="http://schemas.microsoft.com/office/drawing/2014/main" id="{DF796F93-37A6-4D1C-9DEB-0224609D1DA3}"/>
              </a:ext>
            </a:extLst>
          </p:cNvPr>
          <p:cNvSpPr txBox="1"/>
          <p:nvPr/>
        </p:nvSpPr>
        <p:spPr>
          <a:xfrm>
            <a:off x="7220971" y="4572000"/>
            <a:ext cx="319318" cy="369332"/>
          </a:xfrm>
          <a:prstGeom prst="rect">
            <a:avLst/>
          </a:prstGeom>
          <a:noFill/>
        </p:spPr>
        <p:txBody>
          <a:bodyPr wrap="none" rtlCol="0">
            <a:spAutoFit/>
          </a:bodyPr>
          <a:lstStyle/>
          <a:p>
            <a:r>
              <a:rPr lang="en-IN" dirty="0"/>
              <a:t>9</a:t>
            </a:r>
          </a:p>
        </p:txBody>
      </p:sp>
      <p:sp>
        <p:nvSpPr>
          <p:cNvPr id="28" name="TextBox 27">
            <a:extLst>
              <a:ext uri="{FF2B5EF4-FFF2-40B4-BE49-F238E27FC236}">
                <a16:creationId xmlns:a16="http://schemas.microsoft.com/office/drawing/2014/main" id="{AE07E43D-7E41-42C5-8141-4FD231C8AC77}"/>
              </a:ext>
            </a:extLst>
          </p:cNvPr>
          <p:cNvSpPr txBox="1"/>
          <p:nvPr/>
        </p:nvSpPr>
        <p:spPr>
          <a:xfrm>
            <a:off x="8629095" y="3249227"/>
            <a:ext cx="453970" cy="369332"/>
          </a:xfrm>
          <a:prstGeom prst="rect">
            <a:avLst/>
          </a:prstGeom>
          <a:noFill/>
        </p:spPr>
        <p:txBody>
          <a:bodyPr wrap="none" rtlCol="0">
            <a:spAutoFit/>
          </a:bodyPr>
          <a:lstStyle/>
          <a:p>
            <a:r>
              <a:rPr lang="en-IN" dirty="0"/>
              <a:t>10</a:t>
            </a:r>
          </a:p>
        </p:txBody>
      </p:sp>
      <p:sp>
        <p:nvSpPr>
          <p:cNvPr id="29" name="TextBox 28">
            <a:extLst>
              <a:ext uri="{FF2B5EF4-FFF2-40B4-BE49-F238E27FC236}">
                <a16:creationId xmlns:a16="http://schemas.microsoft.com/office/drawing/2014/main" id="{BCE4A699-CF30-4E75-8DA6-8BFD49DDE984}"/>
              </a:ext>
            </a:extLst>
          </p:cNvPr>
          <p:cNvSpPr txBox="1"/>
          <p:nvPr/>
        </p:nvSpPr>
        <p:spPr>
          <a:xfrm>
            <a:off x="8827829" y="4314548"/>
            <a:ext cx="453970" cy="369332"/>
          </a:xfrm>
          <a:prstGeom prst="rect">
            <a:avLst/>
          </a:prstGeom>
          <a:noFill/>
        </p:spPr>
        <p:txBody>
          <a:bodyPr wrap="none" rtlCol="0">
            <a:spAutoFit/>
          </a:bodyPr>
          <a:lstStyle/>
          <a:p>
            <a:r>
              <a:rPr lang="en-IN" dirty="0"/>
              <a:t>11</a:t>
            </a:r>
          </a:p>
        </p:txBody>
      </p:sp>
      <p:pic>
        <p:nvPicPr>
          <p:cNvPr id="30" name="Recorded Sound">
            <a:hlinkClick r:id="" action="ppaction://media"/>
            <a:extLst>
              <a:ext uri="{FF2B5EF4-FFF2-40B4-BE49-F238E27FC236}">
                <a16:creationId xmlns:a16="http://schemas.microsoft.com/office/drawing/2014/main" id="{25301C77-DCA1-40CF-819D-343496DC5D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0989" y="228261"/>
            <a:ext cx="487363" cy="487363"/>
          </a:xfrm>
          <a:prstGeom prst="rect">
            <a:avLst/>
          </a:prstGeom>
        </p:spPr>
      </p:pic>
    </p:spTree>
    <p:extLst>
      <p:ext uri="{BB962C8B-B14F-4D97-AF65-F5344CB8AC3E}">
        <p14:creationId xmlns:p14="http://schemas.microsoft.com/office/powerpoint/2010/main" val="139470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0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A19E3-B0FF-4948-BB16-7148298FC18B}"/>
              </a:ext>
            </a:extLst>
          </p:cNvPr>
          <p:cNvSpPr>
            <a:spLocks noGrp="1"/>
          </p:cNvSpPr>
          <p:nvPr>
            <p:ph type="title"/>
          </p:nvPr>
        </p:nvSpPr>
        <p:spPr/>
        <p:txBody>
          <a:bodyPr/>
          <a:lstStyle/>
          <a:p>
            <a:r>
              <a:rPr lang="en-IN" dirty="0"/>
              <a:t>Revolute Joints</a:t>
            </a:r>
          </a:p>
        </p:txBody>
      </p:sp>
      <p:pic>
        <p:nvPicPr>
          <p:cNvPr id="5" name="Content Placeholder 4">
            <a:extLst>
              <a:ext uri="{FF2B5EF4-FFF2-40B4-BE49-F238E27FC236}">
                <a16:creationId xmlns:a16="http://schemas.microsoft.com/office/drawing/2014/main" id="{82DCDCA3-031A-4245-B24C-CD9BF75F87A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30293" y="1949450"/>
            <a:ext cx="9731413" cy="4195763"/>
          </a:xfrm>
        </p:spPr>
      </p:pic>
      <p:sp>
        <p:nvSpPr>
          <p:cNvPr id="6" name="TextBox 5">
            <a:extLst>
              <a:ext uri="{FF2B5EF4-FFF2-40B4-BE49-F238E27FC236}">
                <a16:creationId xmlns:a16="http://schemas.microsoft.com/office/drawing/2014/main" id="{1671951F-E5C4-43A4-9B7C-5FD2A2C2C696}"/>
              </a:ext>
            </a:extLst>
          </p:cNvPr>
          <p:cNvSpPr txBox="1"/>
          <p:nvPr/>
        </p:nvSpPr>
        <p:spPr>
          <a:xfrm>
            <a:off x="3533313" y="2610035"/>
            <a:ext cx="380039" cy="369332"/>
          </a:xfrm>
          <a:prstGeom prst="rect">
            <a:avLst/>
          </a:prstGeom>
          <a:noFill/>
        </p:spPr>
        <p:txBody>
          <a:bodyPr wrap="square" rtlCol="0">
            <a:spAutoFit/>
          </a:bodyPr>
          <a:lstStyle/>
          <a:p>
            <a:r>
              <a:rPr lang="en-IN" dirty="0"/>
              <a:t>1</a:t>
            </a:r>
          </a:p>
        </p:txBody>
      </p:sp>
      <p:sp>
        <p:nvSpPr>
          <p:cNvPr id="7" name="TextBox 6">
            <a:extLst>
              <a:ext uri="{FF2B5EF4-FFF2-40B4-BE49-F238E27FC236}">
                <a16:creationId xmlns:a16="http://schemas.microsoft.com/office/drawing/2014/main" id="{00A0F20F-5D54-4E9B-B8D2-CB953D4A5079}"/>
              </a:ext>
            </a:extLst>
          </p:cNvPr>
          <p:cNvSpPr txBox="1"/>
          <p:nvPr/>
        </p:nvSpPr>
        <p:spPr>
          <a:xfrm>
            <a:off x="2956264" y="3852909"/>
            <a:ext cx="319318" cy="369332"/>
          </a:xfrm>
          <a:prstGeom prst="rect">
            <a:avLst/>
          </a:prstGeom>
          <a:noFill/>
        </p:spPr>
        <p:txBody>
          <a:bodyPr wrap="none" rtlCol="0">
            <a:spAutoFit/>
          </a:bodyPr>
          <a:lstStyle/>
          <a:p>
            <a:r>
              <a:rPr lang="en-IN" dirty="0"/>
              <a:t>2</a:t>
            </a:r>
          </a:p>
        </p:txBody>
      </p:sp>
      <p:sp>
        <p:nvSpPr>
          <p:cNvPr id="8" name="TextBox 7">
            <a:extLst>
              <a:ext uri="{FF2B5EF4-FFF2-40B4-BE49-F238E27FC236}">
                <a16:creationId xmlns:a16="http://schemas.microsoft.com/office/drawing/2014/main" id="{E9CA349E-90EB-43ED-A1F7-6F9F32C4EB52}"/>
              </a:ext>
            </a:extLst>
          </p:cNvPr>
          <p:cNvSpPr txBox="1"/>
          <p:nvPr/>
        </p:nvSpPr>
        <p:spPr>
          <a:xfrm>
            <a:off x="2166151" y="5379868"/>
            <a:ext cx="513282" cy="369332"/>
          </a:xfrm>
          <a:prstGeom prst="rect">
            <a:avLst/>
          </a:prstGeom>
          <a:noFill/>
        </p:spPr>
        <p:txBody>
          <a:bodyPr wrap="none" rtlCol="0">
            <a:spAutoFit/>
          </a:bodyPr>
          <a:lstStyle/>
          <a:p>
            <a:r>
              <a:rPr lang="en-IN" dirty="0"/>
              <a:t>3,4</a:t>
            </a:r>
          </a:p>
        </p:txBody>
      </p:sp>
      <p:sp>
        <p:nvSpPr>
          <p:cNvPr id="9" name="TextBox 8">
            <a:extLst>
              <a:ext uri="{FF2B5EF4-FFF2-40B4-BE49-F238E27FC236}">
                <a16:creationId xmlns:a16="http://schemas.microsoft.com/office/drawing/2014/main" id="{D5947647-0EFF-4F4C-BFCC-071F5E302670}"/>
              </a:ext>
            </a:extLst>
          </p:cNvPr>
          <p:cNvSpPr txBox="1"/>
          <p:nvPr/>
        </p:nvSpPr>
        <p:spPr>
          <a:xfrm>
            <a:off x="3817398" y="5406501"/>
            <a:ext cx="319318" cy="369332"/>
          </a:xfrm>
          <a:prstGeom prst="rect">
            <a:avLst/>
          </a:prstGeom>
          <a:noFill/>
        </p:spPr>
        <p:txBody>
          <a:bodyPr wrap="none" rtlCol="0">
            <a:spAutoFit/>
          </a:bodyPr>
          <a:lstStyle/>
          <a:p>
            <a:r>
              <a:rPr lang="en-IN" dirty="0"/>
              <a:t>5</a:t>
            </a:r>
          </a:p>
        </p:txBody>
      </p:sp>
      <p:sp>
        <p:nvSpPr>
          <p:cNvPr id="10" name="TextBox 9">
            <a:extLst>
              <a:ext uri="{FF2B5EF4-FFF2-40B4-BE49-F238E27FC236}">
                <a16:creationId xmlns:a16="http://schemas.microsoft.com/office/drawing/2014/main" id="{3EF6A816-59AB-436C-AF72-E70B8B6B1644}"/>
              </a:ext>
            </a:extLst>
          </p:cNvPr>
          <p:cNvSpPr txBox="1"/>
          <p:nvPr/>
        </p:nvSpPr>
        <p:spPr>
          <a:xfrm>
            <a:off x="4580878" y="3764132"/>
            <a:ext cx="319318" cy="369332"/>
          </a:xfrm>
          <a:prstGeom prst="rect">
            <a:avLst/>
          </a:prstGeom>
          <a:noFill/>
        </p:spPr>
        <p:txBody>
          <a:bodyPr wrap="none" rtlCol="0">
            <a:spAutoFit/>
          </a:bodyPr>
          <a:lstStyle/>
          <a:p>
            <a:r>
              <a:rPr lang="en-IN" dirty="0"/>
              <a:t>6</a:t>
            </a:r>
          </a:p>
        </p:txBody>
      </p:sp>
      <p:sp>
        <p:nvSpPr>
          <p:cNvPr id="11" name="TextBox 10">
            <a:extLst>
              <a:ext uri="{FF2B5EF4-FFF2-40B4-BE49-F238E27FC236}">
                <a16:creationId xmlns:a16="http://schemas.microsoft.com/office/drawing/2014/main" id="{4EEE888E-7153-4531-B698-CC9BFD3C3B51}"/>
              </a:ext>
            </a:extLst>
          </p:cNvPr>
          <p:cNvSpPr txBox="1"/>
          <p:nvPr/>
        </p:nvSpPr>
        <p:spPr>
          <a:xfrm>
            <a:off x="5140171" y="2760955"/>
            <a:ext cx="319318" cy="369332"/>
          </a:xfrm>
          <a:prstGeom prst="rect">
            <a:avLst/>
          </a:prstGeom>
          <a:noFill/>
        </p:spPr>
        <p:txBody>
          <a:bodyPr wrap="none" rtlCol="0">
            <a:spAutoFit/>
          </a:bodyPr>
          <a:lstStyle/>
          <a:p>
            <a:r>
              <a:rPr lang="en-IN" dirty="0"/>
              <a:t>7</a:t>
            </a:r>
          </a:p>
        </p:txBody>
      </p:sp>
      <p:sp>
        <p:nvSpPr>
          <p:cNvPr id="12" name="TextBox 11">
            <a:extLst>
              <a:ext uri="{FF2B5EF4-FFF2-40B4-BE49-F238E27FC236}">
                <a16:creationId xmlns:a16="http://schemas.microsoft.com/office/drawing/2014/main" id="{7157841B-0AC6-4023-A09A-2AE018E5D9C5}"/>
              </a:ext>
            </a:extLst>
          </p:cNvPr>
          <p:cNvSpPr txBox="1"/>
          <p:nvPr/>
        </p:nvSpPr>
        <p:spPr>
          <a:xfrm>
            <a:off x="6216372" y="3701988"/>
            <a:ext cx="319318" cy="369332"/>
          </a:xfrm>
          <a:prstGeom prst="rect">
            <a:avLst/>
          </a:prstGeom>
          <a:noFill/>
        </p:spPr>
        <p:txBody>
          <a:bodyPr wrap="none" rtlCol="0">
            <a:spAutoFit/>
          </a:bodyPr>
          <a:lstStyle/>
          <a:p>
            <a:r>
              <a:rPr lang="en-IN" dirty="0"/>
              <a:t>8</a:t>
            </a:r>
          </a:p>
        </p:txBody>
      </p:sp>
      <p:sp>
        <p:nvSpPr>
          <p:cNvPr id="13" name="TextBox 12">
            <a:extLst>
              <a:ext uri="{FF2B5EF4-FFF2-40B4-BE49-F238E27FC236}">
                <a16:creationId xmlns:a16="http://schemas.microsoft.com/office/drawing/2014/main" id="{FEBF3E3B-4DB3-4440-A18B-C2C2B31D82CA}"/>
              </a:ext>
            </a:extLst>
          </p:cNvPr>
          <p:cNvSpPr txBox="1"/>
          <p:nvPr/>
        </p:nvSpPr>
        <p:spPr>
          <a:xfrm>
            <a:off x="6764784" y="2610035"/>
            <a:ext cx="319318" cy="369332"/>
          </a:xfrm>
          <a:prstGeom prst="rect">
            <a:avLst/>
          </a:prstGeom>
          <a:noFill/>
        </p:spPr>
        <p:txBody>
          <a:bodyPr wrap="none" rtlCol="0">
            <a:spAutoFit/>
          </a:bodyPr>
          <a:lstStyle/>
          <a:p>
            <a:r>
              <a:rPr lang="en-IN" dirty="0"/>
              <a:t>9</a:t>
            </a:r>
          </a:p>
        </p:txBody>
      </p:sp>
      <p:sp>
        <p:nvSpPr>
          <p:cNvPr id="14" name="TextBox 13">
            <a:extLst>
              <a:ext uri="{FF2B5EF4-FFF2-40B4-BE49-F238E27FC236}">
                <a16:creationId xmlns:a16="http://schemas.microsoft.com/office/drawing/2014/main" id="{0230C7F5-C9ED-4DA4-9C95-7EC4AFD18043}"/>
              </a:ext>
            </a:extLst>
          </p:cNvPr>
          <p:cNvSpPr txBox="1"/>
          <p:nvPr/>
        </p:nvSpPr>
        <p:spPr>
          <a:xfrm>
            <a:off x="6764784" y="5015883"/>
            <a:ext cx="453970" cy="369332"/>
          </a:xfrm>
          <a:prstGeom prst="rect">
            <a:avLst/>
          </a:prstGeom>
          <a:noFill/>
        </p:spPr>
        <p:txBody>
          <a:bodyPr wrap="none" rtlCol="0">
            <a:spAutoFit/>
          </a:bodyPr>
          <a:lstStyle/>
          <a:p>
            <a:r>
              <a:rPr lang="en-IN" dirty="0"/>
              <a:t>10</a:t>
            </a:r>
          </a:p>
        </p:txBody>
      </p:sp>
      <p:sp>
        <p:nvSpPr>
          <p:cNvPr id="15" name="TextBox 14">
            <a:extLst>
              <a:ext uri="{FF2B5EF4-FFF2-40B4-BE49-F238E27FC236}">
                <a16:creationId xmlns:a16="http://schemas.microsoft.com/office/drawing/2014/main" id="{C657439B-AA6E-43B3-B59C-9C636D4F477A}"/>
              </a:ext>
            </a:extLst>
          </p:cNvPr>
          <p:cNvSpPr txBox="1"/>
          <p:nvPr/>
        </p:nvSpPr>
        <p:spPr>
          <a:xfrm>
            <a:off x="7608163" y="3639952"/>
            <a:ext cx="453970" cy="369332"/>
          </a:xfrm>
          <a:prstGeom prst="rect">
            <a:avLst/>
          </a:prstGeom>
          <a:noFill/>
        </p:spPr>
        <p:txBody>
          <a:bodyPr wrap="none" rtlCol="0">
            <a:spAutoFit/>
          </a:bodyPr>
          <a:lstStyle/>
          <a:p>
            <a:r>
              <a:rPr lang="en-IN" dirty="0"/>
              <a:t>11</a:t>
            </a:r>
          </a:p>
        </p:txBody>
      </p:sp>
      <p:sp>
        <p:nvSpPr>
          <p:cNvPr id="16" name="TextBox 15">
            <a:extLst>
              <a:ext uri="{FF2B5EF4-FFF2-40B4-BE49-F238E27FC236}">
                <a16:creationId xmlns:a16="http://schemas.microsoft.com/office/drawing/2014/main" id="{498C2049-1083-4755-8C44-E4E76692EB8D}"/>
              </a:ext>
            </a:extLst>
          </p:cNvPr>
          <p:cNvSpPr txBox="1"/>
          <p:nvPr/>
        </p:nvSpPr>
        <p:spPr>
          <a:xfrm>
            <a:off x="8327254" y="2681056"/>
            <a:ext cx="453970" cy="369332"/>
          </a:xfrm>
          <a:prstGeom prst="rect">
            <a:avLst/>
          </a:prstGeom>
          <a:noFill/>
        </p:spPr>
        <p:txBody>
          <a:bodyPr wrap="none" rtlCol="0">
            <a:spAutoFit/>
          </a:bodyPr>
          <a:lstStyle/>
          <a:p>
            <a:r>
              <a:rPr lang="en-IN" dirty="0"/>
              <a:t>13</a:t>
            </a:r>
          </a:p>
        </p:txBody>
      </p:sp>
      <p:sp>
        <p:nvSpPr>
          <p:cNvPr id="17" name="TextBox 16">
            <a:extLst>
              <a:ext uri="{FF2B5EF4-FFF2-40B4-BE49-F238E27FC236}">
                <a16:creationId xmlns:a16="http://schemas.microsoft.com/office/drawing/2014/main" id="{2A4257B2-201F-4F71-9D63-5DA6891EB33B}"/>
              </a:ext>
            </a:extLst>
          </p:cNvPr>
          <p:cNvSpPr txBox="1"/>
          <p:nvPr/>
        </p:nvSpPr>
        <p:spPr>
          <a:xfrm>
            <a:off x="8310921" y="5220070"/>
            <a:ext cx="453970" cy="369332"/>
          </a:xfrm>
          <a:prstGeom prst="rect">
            <a:avLst/>
          </a:prstGeom>
          <a:noFill/>
        </p:spPr>
        <p:txBody>
          <a:bodyPr wrap="none" rtlCol="0">
            <a:spAutoFit/>
          </a:bodyPr>
          <a:lstStyle/>
          <a:p>
            <a:r>
              <a:rPr lang="en-IN" dirty="0"/>
              <a:t>12</a:t>
            </a:r>
          </a:p>
        </p:txBody>
      </p:sp>
      <p:sp>
        <p:nvSpPr>
          <p:cNvPr id="18" name="TextBox 17">
            <a:extLst>
              <a:ext uri="{FF2B5EF4-FFF2-40B4-BE49-F238E27FC236}">
                <a16:creationId xmlns:a16="http://schemas.microsoft.com/office/drawing/2014/main" id="{59F8CF9C-A48E-45AA-9E50-3290FD852DAE}"/>
              </a:ext>
            </a:extLst>
          </p:cNvPr>
          <p:cNvSpPr txBox="1"/>
          <p:nvPr/>
        </p:nvSpPr>
        <p:spPr>
          <a:xfrm>
            <a:off x="9144000" y="3639952"/>
            <a:ext cx="453970" cy="369332"/>
          </a:xfrm>
          <a:prstGeom prst="rect">
            <a:avLst/>
          </a:prstGeom>
          <a:noFill/>
        </p:spPr>
        <p:txBody>
          <a:bodyPr wrap="none" rtlCol="0">
            <a:spAutoFit/>
          </a:bodyPr>
          <a:lstStyle/>
          <a:p>
            <a:r>
              <a:rPr lang="en-IN" dirty="0"/>
              <a:t>14</a:t>
            </a:r>
          </a:p>
        </p:txBody>
      </p:sp>
      <p:pic>
        <p:nvPicPr>
          <p:cNvPr id="19" name="Recorded Sound">
            <a:hlinkClick r:id="" action="ppaction://media"/>
            <a:extLst>
              <a:ext uri="{FF2B5EF4-FFF2-40B4-BE49-F238E27FC236}">
                <a16:creationId xmlns:a16="http://schemas.microsoft.com/office/drawing/2014/main" id="{3A2FEE7B-9720-4AE0-9729-4A859343A7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246017"/>
            <a:ext cx="487363" cy="487363"/>
          </a:xfrm>
          <a:prstGeom prst="rect">
            <a:avLst/>
          </a:prstGeom>
        </p:spPr>
      </p:pic>
    </p:spTree>
    <p:extLst>
      <p:ext uri="{BB962C8B-B14F-4D97-AF65-F5344CB8AC3E}">
        <p14:creationId xmlns:p14="http://schemas.microsoft.com/office/powerpoint/2010/main" val="301132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1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B7066-9DE4-4333-9B4A-942B3A775F94}"/>
              </a:ext>
            </a:extLst>
          </p:cNvPr>
          <p:cNvSpPr>
            <a:spLocks noGrp="1"/>
          </p:cNvSpPr>
          <p:nvPr>
            <p:ph type="title"/>
          </p:nvPr>
        </p:nvSpPr>
        <p:spPr/>
        <p:txBody>
          <a:bodyPr/>
          <a:lstStyle/>
          <a:p>
            <a:r>
              <a:rPr lang="en-GB" dirty="0"/>
              <a:t>Content of This Project</a:t>
            </a:r>
          </a:p>
        </p:txBody>
      </p:sp>
      <p:sp>
        <p:nvSpPr>
          <p:cNvPr id="3" name="Content Placeholder 2">
            <a:extLst>
              <a:ext uri="{FF2B5EF4-FFF2-40B4-BE49-F238E27FC236}">
                <a16:creationId xmlns:a16="http://schemas.microsoft.com/office/drawing/2014/main" id="{319BA731-1E23-4DCF-B0EB-848CE1BF2C5F}"/>
              </a:ext>
            </a:extLst>
          </p:cNvPr>
          <p:cNvSpPr>
            <a:spLocks noGrp="1"/>
          </p:cNvSpPr>
          <p:nvPr>
            <p:ph idx="1"/>
          </p:nvPr>
        </p:nvSpPr>
        <p:spPr/>
        <p:txBody>
          <a:bodyPr vert="horz" lIns="91440" tIns="45720" rIns="91440" bIns="45720" rtlCol="0" anchor="t">
            <a:normAutofit/>
          </a:bodyPr>
          <a:lstStyle/>
          <a:p>
            <a:r>
              <a:rPr lang="en-GB" dirty="0"/>
              <a:t>CAD Model</a:t>
            </a:r>
          </a:p>
          <a:p>
            <a:r>
              <a:rPr lang="en-GB" dirty="0"/>
              <a:t>Simulation Video</a:t>
            </a:r>
          </a:p>
          <a:p>
            <a:r>
              <a:rPr lang="en-GB" dirty="0"/>
              <a:t>Parts Used</a:t>
            </a:r>
          </a:p>
          <a:p>
            <a:r>
              <a:rPr lang="en-GB" dirty="0"/>
              <a:t>Mechanism Used And Their Simulation</a:t>
            </a:r>
          </a:p>
          <a:p>
            <a:r>
              <a:rPr lang="en-GB"/>
              <a:t>DOF Calculation</a:t>
            </a:r>
            <a:endParaRPr lang="en-GB" dirty="0"/>
          </a:p>
        </p:txBody>
      </p:sp>
      <p:pic>
        <p:nvPicPr>
          <p:cNvPr id="5" name="Recorded Sound">
            <a:hlinkClick r:id="" action="ppaction://media"/>
            <a:extLst>
              <a:ext uri="{FF2B5EF4-FFF2-40B4-BE49-F238E27FC236}">
                <a16:creationId xmlns:a16="http://schemas.microsoft.com/office/drawing/2014/main" id="{FFBEA701-168C-4204-BE98-466C01C4D0C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3800" y="6004877"/>
            <a:ext cx="487363" cy="487363"/>
          </a:xfrm>
          <a:prstGeom prst="rect">
            <a:avLst/>
          </a:prstGeom>
        </p:spPr>
      </p:pic>
    </p:spTree>
    <p:extLst>
      <p:ext uri="{BB962C8B-B14F-4D97-AF65-F5344CB8AC3E}">
        <p14:creationId xmlns:p14="http://schemas.microsoft.com/office/powerpoint/2010/main" val="201803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A19E3-B0FF-4948-BB16-7148298FC18B}"/>
              </a:ext>
            </a:extLst>
          </p:cNvPr>
          <p:cNvSpPr>
            <a:spLocks noGrp="1"/>
          </p:cNvSpPr>
          <p:nvPr>
            <p:ph type="title"/>
          </p:nvPr>
        </p:nvSpPr>
        <p:spPr/>
        <p:txBody>
          <a:bodyPr/>
          <a:lstStyle/>
          <a:p>
            <a:r>
              <a:rPr lang="en-IN" dirty="0"/>
              <a:t>Pin in a slot Joints</a:t>
            </a:r>
          </a:p>
        </p:txBody>
      </p:sp>
      <p:pic>
        <p:nvPicPr>
          <p:cNvPr id="5" name="Content Placeholder 4">
            <a:extLst>
              <a:ext uri="{FF2B5EF4-FFF2-40B4-BE49-F238E27FC236}">
                <a16:creationId xmlns:a16="http://schemas.microsoft.com/office/drawing/2014/main" id="{82DCDCA3-031A-4245-B24C-CD9BF75F87A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230293" y="1949450"/>
            <a:ext cx="9731413" cy="4195763"/>
          </a:xfrm>
        </p:spPr>
      </p:pic>
      <p:sp>
        <p:nvSpPr>
          <p:cNvPr id="19" name="TextBox 18">
            <a:extLst>
              <a:ext uri="{FF2B5EF4-FFF2-40B4-BE49-F238E27FC236}">
                <a16:creationId xmlns:a16="http://schemas.microsoft.com/office/drawing/2014/main" id="{6A6CAF47-1AF2-4FB6-A03A-EA08117CAE1A}"/>
              </a:ext>
            </a:extLst>
          </p:cNvPr>
          <p:cNvSpPr txBox="1"/>
          <p:nvPr/>
        </p:nvSpPr>
        <p:spPr>
          <a:xfrm>
            <a:off x="1864311" y="2902998"/>
            <a:ext cx="319318" cy="369332"/>
          </a:xfrm>
          <a:prstGeom prst="rect">
            <a:avLst/>
          </a:prstGeom>
          <a:noFill/>
        </p:spPr>
        <p:txBody>
          <a:bodyPr wrap="none" rtlCol="0">
            <a:spAutoFit/>
          </a:bodyPr>
          <a:lstStyle/>
          <a:p>
            <a:r>
              <a:rPr lang="en-IN" dirty="0"/>
              <a:t>1</a:t>
            </a:r>
          </a:p>
        </p:txBody>
      </p:sp>
      <p:pic>
        <p:nvPicPr>
          <p:cNvPr id="20" name="Recorded Sound">
            <a:hlinkClick r:id="" action="ppaction://media"/>
            <a:extLst>
              <a:ext uri="{FF2B5EF4-FFF2-40B4-BE49-F238E27FC236}">
                <a16:creationId xmlns:a16="http://schemas.microsoft.com/office/drawing/2014/main" id="{70CE3B88-06C5-42E1-AC49-57D0152A31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246016"/>
            <a:ext cx="487363" cy="487363"/>
          </a:xfrm>
          <a:prstGeom prst="rect">
            <a:avLst/>
          </a:prstGeom>
        </p:spPr>
      </p:pic>
    </p:spTree>
    <p:extLst>
      <p:ext uri="{BB962C8B-B14F-4D97-AF65-F5344CB8AC3E}">
        <p14:creationId xmlns:p14="http://schemas.microsoft.com/office/powerpoint/2010/main" val="426314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13"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B70C-D2FF-4D34-A036-6216231400C4}"/>
              </a:ext>
            </a:extLst>
          </p:cNvPr>
          <p:cNvSpPr>
            <a:spLocks noGrp="1"/>
          </p:cNvSpPr>
          <p:nvPr>
            <p:ph type="title"/>
          </p:nvPr>
        </p:nvSpPr>
        <p:spPr/>
        <p:txBody>
          <a:bodyPr/>
          <a:lstStyle/>
          <a:p>
            <a:r>
              <a:rPr lang="en-GB" dirty="0"/>
              <a:t>Calculations</a:t>
            </a:r>
          </a:p>
        </p:txBody>
      </p:sp>
      <p:sp>
        <p:nvSpPr>
          <p:cNvPr id="3" name="Content Placeholder 2">
            <a:extLst>
              <a:ext uri="{FF2B5EF4-FFF2-40B4-BE49-F238E27FC236}">
                <a16:creationId xmlns:a16="http://schemas.microsoft.com/office/drawing/2014/main" id="{820331D4-1181-4326-885B-669BCFE0CE25}"/>
              </a:ext>
            </a:extLst>
          </p:cNvPr>
          <p:cNvSpPr>
            <a:spLocks noGrp="1"/>
          </p:cNvSpPr>
          <p:nvPr>
            <p:ph idx="1"/>
          </p:nvPr>
        </p:nvSpPr>
        <p:spPr/>
        <p:txBody>
          <a:bodyPr vert="horz" lIns="91440" tIns="45720" rIns="91440" bIns="45720" rtlCol="0" anchor="t">
            <a:normAutofit/>
          </a:bodyPr>
          <a:lstStyle/>
          <a:p>
            <a:r>
              <a:rPr lang="en-GB" dirty="0"/>
              <a:t>No. of links (n) = 11</a:t>
            </a:r>
          </a:p>
          <a:p>
            <a:r>
              <a:rPr lang="en-GB" dirty="0"/>
              <a:t>No. of lower pair(P</a:t>
            </a:r>
            <a:r>
              <a:rPr lang="en-GB" baseline="-25000" dirty="0"/>
              <a:t>1</a:t>
            </a:r>
            <a:r>
              <a:rPr lang="en-GB" dirty="0"/>
              <a:t>) = 14</a:t>
            </a:r>
          </a:p>
          <a:p>
            <a:r>
              <a:rPr lang="en-GB" dirty="0"/>
              <a:t>No. of higher pair(P</a:t>
            </a:r>
            <a:r>
              <a:rPr lang="en-GB" baseline="-25000" dirty="0"/>
              <a:t>2</a:t>
            </a:r>
            <a:r>
              <a:rPr lang="en-GB" dirty="0"/>
              <a:t>)= 1</a:t>
            </a:r>
          </a:p>
          <a:p>
            <a:r>
              <a:rPr lang="en-GB" dirty="0"/>
              <a:t>This implies: </a:t>
            </a:r>
          </a:p>
          <a:p>
            <a:r>
              <a:rPr lang="en-GB" dirty="0"/>
              <a:t>DOF = 3(n-1) - 2(P</a:t>
            </a:r>
            <a:r>
              <a:rPr lang="en-GB" baseline="-25000" dirty="0"/>
              <a:t>1</a:t>
            </a:r>
            <a:r>
              <a:rPr lang="en-GB" dirty="0"/>
              <a:t>) – P</a:t>
            </a:r>
            <a:r>
              <a:rPr lang="en-GB" baseline="-25000" dirty="0"/>
              <a:t>2</a:t>
            </a:r>
            <a:r>
              <a:rPr lang="en-GB" dirty="0"/>
              <a:t> = 3(11-1) – 2*14 - 1</a:t>
            </a:r>
          </a:p>
          <a:p>
            <a:r>
              <a:rPr lang="en-GB" dirty="0"/>
              <a:t>DOF = 1</a:t>
            </a:r>
          </a:p>
        </p:txBody>
      </p:sp>
      <p:pic>
        <p:nvPicPr>
          <p:cNvPr id="4" name="Recorded Sound">
            <a:hlinkClick r:id="" action="ppaction://media"/>
            <a:extLst>
              <a:ext uri="{FF2B5EF4-FFF2-40B4-BE49-F238E27FC236}">
                <a16:creationId xmlns:a16="http://schemas.microsoft.com/office/drawing/2014/main" id="{8FE5CB01-8F40-42D4-9FBC-34E983DD163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3800" y="254276"/>
            <a:ext cx="487363" cy="487363"/>
          </a:xfrm>
          <a:prstGeom prst="rect">
            <a:avLst/>
          </a:prstGeom>
        </p:spPr>
      </p:pic>
    </p:spTree>
    <p:extLst>
      <p:ext uri="{BB962C8B-B14F-4D97-AF65-F5344CB8AC3E}">
        <p14:creationId xmlns:p14="http://schemas.microsoft.com/office/powerpoint/2010/main" val="243578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8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E000E-2BB4-4C98-BC17-B10749D71029}"/>
              </a:ext>
            </a:extLst>
          </p:cNvPr>
          <p:cNvSpPr>
            <a:spLocks noGrp="1"/>
          </p:cNvSpPr>
          <p:nvPr>
            <p:ph type="title"/>
          </p:nvPr>
        </p:nvSpPr>
        <p:spPr>
          <a:xfrm>
            <a:off x="838200" y="2766218"/>
            <a:ext cx="10515600" cy="1325563"/>
          </a:xfrm>
        </p:spPr>
        <p:txBody>
          <a:bodyPr/>
          <a:lstStyle/>
          <a:p>
            <a:pPr algn="ctr"/>
            <a:r>
              <a:rPr lang="en-IN" dirty="0"/>
              <a:t>Thank You</a:t>
            </a:r>
          </a:p>
        </p:txBody>
      </p:sp>
      <p:pic>
        <p:nvPicPr>
          <p:cNvPr id="3" name="Recorded Sound">
            <a:hlinkClick r:id="" action="ppaction://media"/>
            <a:extLst>
              <a:ext uri="{FF2B5EF4-FFF2-40B4-BE49-F238E27FC236}">
                <a16:creationId xmlns:a16="http://schemas.microsoft.com/office/drawing/2014/main" id="{4C168A6A-C812-48B3-A7A0-0F7A203F746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5580" y="148362"/>
            <a:ext cx="487363" cy="487363"/>
          </a:xfrm>
          <a:prstGeom prst="rect">
            <a:avLst/>
          </a:prstGeom>
        </p:spPr>
      </p:pic>
    </p:spTree>
    <p:extLst>
      <p:ext uri="{BB962C8B-B14F-4D97-AF65-F5344CB8AC3E}">
        <p14:creationId xmlns:p14="http://schemas.microsoft.com/office/powerpoint/2010/main" val="297629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39F1-2033-4A78-B25B-7F05E9E83A12}"/>
              </a:ext>
            </a:extLst>
          </p:cNvPr>
          <p:cNvSpPr>
            <a:spLocks noGrp="1"/>
          </p:cNvSpPr>
          <p:nvPr>
            <p:ph type="title"/>
          </p:nvPr>
        </p:nvSpPr>
        <p:spPr/>
        <p:txBody>
          <a:bodyPr/>
          <a:lstStyle/>
          <a:p>
            <a:r>
              <a:rPr lang="en-GB" dirty="0"/>
              <a:t>CAD Model</a:t>
            </a:r>
          </a:p>
        </p:txBody>
      </p:sp>
      <p:pic>
        <p:nvPicPr>
          <p:cNvPr id="7" name="Content Placeholder 6">
            <a:extLst>
              <a:ext uri="{FF2B5EF4-FFF2-40B4-BE49-F238E27FC236}">
                <a16:creationId xmlns:a16="http://schemas.microsoft.com/office/drawing/2014/main" id="{48406D59-6073-4FF8-8A18-3241C3C7BC6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90403" y="1691323"/>
            <a:ext cx="8798816" cy="4195763"/>
          </a:xfrm>
        </p:spPr>
      </p:pic>
      <p:sp>
        <p:nvSpPr>
          <p:cNvPr id="8" name="TextBox 7">
            <a:extLst>
              <a:ext uri="{FF2B5EF4-FFF2-40B4-BE49-F238E27FC236}">
                <a16:creationId xmlns:a16="http://schemas.microsoft.com/office/drawing/2014/main" id="{F7601F8A-D8AA-4669-A557-39CCEC55BCAF}"/>
              </a:ext>
            </a:extLst>
          </p:cNvPr>
          <p:cNvSpPr txBox="1"/>
          <p:nvPr/>
        </p:nvSpPr>
        <p:spPr>
          <a:xfrm>
            <a:off x="2467992" y="5104660"/>
            <a:ext cx="1946367" cy="369332"/>
          </a:xfrm>
          <a:prstGeom prst="rect">
            <a:avLst/>
          </a:prstGeom>
          <a:noFill/>
        </p:spPr>
        <p:txBody>
          <a:bodyPr wrap="none" rtlCol="0">
            <a:spAutoFit/>
          </a:bodyPr>
          <a:lstStyle/>
          <a:p>
            <a:r>
              <a:rPr lang="en-IN" dirty="0"/>
              <a:t>Bridge Unfolded</a:t>
            </a:r>
          </a:p>
        </p:txBody>
      </p:sp>
      <p:pic>
        <p:nvPicPr>
          <p:cNvPr id="9" name="Recorded Sound">
            <a:hlinkClick r:id="" action="ppaction://media"/>
            <a:extLst>
              <a:ext uri="{FF2B5EF4-FFF2-40B4-BE49-F238E27FC236}">
                <a16:creationId xmlns:a16="http://schemas.microsoft.com/office/drawing/2014/main" id="{076E3D0B-B8AE-4F99-8B85-A39DACB87B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6105279"/>
            <a:ext cx="487363" cy="487363"/>
          </a:xfrm>
          <a:prstGeom prst="rect">
            <a:avLst/>
          </a:prstGeom>
        </p:spPr>
      </p:pic>
    </p:spTree>
    <p:extLst>
      <p:ext uri="{BB962C8B-B14F-4D97-AF65-F5344CB8AC3E}">
        <p14:creationId xmlns:p14="http://schemas.microsoft.com/office/powerpoint/2010/main" val="13241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0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39F1-2033-4A78-B25B-7F05E9E83A12}"/>
              </a:ext>
            </a:extLst>
          </p:cNvPr>
          <p:cNvSpPr>
            <a:spLocks noGrp="1"/>
          </p:cNvSpPr>
          <p:nvPr>
            <p:ph type="title"/>
          </p:nvPr>
        </p:nvSpPr>
        <p:spPr/>
        <p:txBody>
          <a:bodyPr/>
          <a:lstStyle/>
          <a:p>
            <a:r>
              <a:rPr lang="en-GB" dirty="0"/>
              <a:t>CAD Model</a:t>
            </a:r>
          </a:p>
        </p:txBody>
      </p:sp>
      <p:pic>
        <p:nvPicPr>
          <p:cNvPr id="8" name="Content Placeholder 7">
            <a:extLst>
              <a:ext uri="{FF2B5EF4-FFF2-40B4-BE49-F238E27FC236}">
                <a16:creationId xmlns:a16="http://schemas.microsoft.com/office/drawing/2014/main" id="{9554E0EC-657E-470B-80AB-9C6BF3BBB5F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51264" y="1839251"/>
            <a:ext cx="5435550" cy="4195763"/>
          </a:xfrm>
        </p:spPr>
      </p:pic>
      <p:pic>
        <p:nvPicPr>
          <p:cNvPr id="10" name="Picture 9">
            <a:extLst>
              <a:ext uri="{FF2B5EF4-FFF2-40B4-BE49-F238E27FC236}">
                <a16:creationId xmlns:a16="http://schemas.microsoft.com/office/drawing/2014/main" id="{D3FBC3F1-18F7-4CFB-BAF6-425CE34B18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6154" y="1839251"/>
            <a:ext cx="3741420" cy="4396740"/>
          </a:xfrm>
          <a:prstGeom prst="rect">
            <a:avLst/>
          </a:prstGeom>
        </p:spPr>
      </p:pic>
      <p:sp>
        <p:nvSpPr>
          <p:cNvPr id="11" name="TextBox 10">
            <a:extLst>
              <a:ext uri="{FF2B5EF4-FFF2-40B4-BE49-F238E27FC236}">
                <a16:creationId xmlns:a16="http://schemas.microsoft.com/office/drawing/2014/main" id="{05828952-FD3D-4321-8E9E-D89342BF932C}"/>
              </a:ext>
            </a:extLst>
          </p:cNvPr>
          <p:cNvSpPr txBox="1"/>
          <p:nvPr/>
        </p:nvSpPr>
        <p:spPr>
          <a:xfrm>
            <a:off x="1296140" y="5379867"/>
            <a:ext cx="2318263" cy="369332"/>
          </a:xfrm>
          <a:prstGeom prst="rect">
            <a:avLst/>
          </a:prstGeom>
          <a:noFill/>
        </p:spPr>
        <p:txBody>
          <a:bodyPr wrap="none" rtlCol="0">
            <a:spAutoFit/>
          </a:bodyPr>
          <a:lstStyle/>
          <a:p>
            <a:r>
              <a:rPr lang="en-IN" dirty="0"/>
              <a:t>Bridge while folding</a:t>
            </a:r>
          </a:p>
        </p:txBody>
      </p:sp>
      <p:sp>
        <p:nvSpPr>
          <p:cNvPr id="12" name="TextBox 11">
            <a:extLst>
              <a:ext uri="{FF2B5EF4-FFF2-40B4-BE49-F238E27FC236}">
                <a16:creationId xmlns:a16="http://schemas.microsoft.com/office/drawing/2014/main" id="{DC833016-5298-47FD-9965-FD461877BE0A}"/>
              </a:ext>
            </a:extLst>
          </p:cNvPr>
          <p:cNvSpPr txBox="1"/>
          <p:nvPr/>
        </p:nvSpPr>
        <p:spPr>
          <a:xfrm>
            <a:off x="9441040" y="5749199"/>
            <a:ext cx="1699696" cy="369332"/>
          </a:xfrm>
          <a:prstGeom prst="rect">
            <a:avLst/>
          </a:prstGeom>
          <a:noFill/>
        </p:spPr>
        <p:txBody>
          <a:bodyPr wrap="none" rtlCol="0">
            <a:spAutoFit/>
          </a:bodyPr>
          <a:lstStyle/>
          <a:p>
            <a:r>
              <a:rPr lang="en-IN" dirty="0"/>
              <a:t>Folded Bridge</a:t>
            </a:r>
          </a:p>
        </p:txBody>
      </p:sp>
      <p:pic>
        <p:nvPicPr>
          <p:cNvPr id="13" name="Recorded Sound">
            <a:hlinkClick r:id="" action="ppaction://media"/>
            <a:extLst>
              <a:ext uri="{FF2B5EF4-FFF2-40B4-BE49-F238E27FC236}">
                <a16:creationId xmlns:a16="http://schemas.microsoft.com/office/drawing/2014/main" id="{55C18B66-FCC6-4EB0-8E1C-57AA1DA043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3800" y="6248558"/>
            <a:ext cx="487363" cy="487363"/>
          </a:xfrm>
          <a:prstGeom prst="rect">
            <a:avLst/>
          </a:prstGeom>
        </p:spPr>
      </p:pic>
    </p:spTree>
    <p:extLst>
      <p:ext uri="{BB962C8B-B14F-4D97-AF65-F5344CB8AC3E}">
        <p14:creationId xmlns:p14="http://schemas.microsoft.com/office/powerpoint/2010/main" val="46392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0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39F1-2033-4A78-B25B-7F05E9E83A12}"/>
              </a:ext>
            </a:extLst>
          </p:cNvPr>
          <p:cNvSpPr>
            <a:spLocks noGrp="1"/>
          </p:cNvSpPr>
          <p:nvPr>
            <p:ph type="title"/>
          </p:nvPr>
        </p:nvSpPr>
        <p:spPr/>
        <p:txBody>
          <a:bodyPr/>
          <a:lstStyle/>
          <a:p>
            <a:r>
              <a:rPr lang="en-GB" dirty="0"/>
              <a:t>Simulation </a:t>
            </a:r>
          </a:p>
        </p:txBody>
      </p:sp>
      <p:pic>
        <p:nvPicPr>
          <p:cNvPr id="7" name="Final Animation">
            <a:hlinkClick r:id="" action="ppaction://media"/>
            <a:extLst>
              <a:ext uri="{FF2B5EF4-FFF2-40B4-BE49-F238E27FC236}">
                <a16:creationId xmlns:a16="http://schemas.microsoft.com/office/drawing/2014/main" id="{5AE11CB1-537B-48AB-8806-7BB3EA9706A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73167" y="1940573"/>
            <a:ext cx="8045666" cy="4195763"/>
          </a:xfrm>
        </p:spPr>
      </p:pic>
    </p:spTree>
    <p:extLst>
      <p:ext uri="{BB962C8B-B14F-4D97-AF65-F5344CB8AC3E}">
        <p14:creationId xmlns:p14="http://schemas.microsoft.com/office/powerpoint/2010/main" val="112347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2D9F-8F3D-4867-8131-6C9B6024B4DF}"/>
              </a:ext>
            </a:extLst>
          </p:cNvPr>
          <p:cNvSpPr>
            <a:spLocks noGrp="1"/>
          </p:cNvSpPr>
          <p:nvPr>
            <p:ph type="title"/>
          </p:nvPr>
        </p:nvSpPr>
        <p:spPr>
          <a:xfrm>
            <a:off x="838200" y="2763819"/>
            <a:ext cx="10515600" cy="1325563"/>
          </a:xfrm>
        </p:spPr>
        <p:txBody>
          <a:bodyPr/>
          <a:lstStyle/>
          <a:p>
            <a:r>
              <a:rPr lang="en-GB"/>
              <a:t>Parts Used</a:t>
            </a:r>
          </a:p>
        </p:txBody>
      </p:sp>
      <p:pic>
        <p:nvPicPr>
          <p:cNvPr id="4" name="Recorded Sound">
            <a:hlinkClick r:id="" action="ppaction://media"/>
            <a:extLst>
              <a:ext uri="{FF2B5EF4-FFF2-40B4-BE49-F238E27FC236}">
                <a16:creationId xmlns:a16="http://schemas.microsoft.com/office/drawing/2014/main" id="{013991A4-F7FD-40C3-8CC5-DB946D0CA1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53800" y="6140789"/>
            <a:ext cx="487363" cy="487363"/>
          </a:xfrm>
          <a:prstGeom prst="rect">
            <a:avLst/>
          </a:prstGeom>
        </p:spPr>
      </p:pic>
    </p:spTree>
    <p:extLst>
      <p:ext uri="{BB962C8B-B14F-4D97-AF65-F5344CB8AC3E}">
        <p14:creationId xmlns:p14="http://schemas.microsoft.com/office/powerpoint/2010/main" val="401838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6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6D275-8DE9-4CF2-B8CB-8CDEF8046C2C}"/>
              </a:ext>
            </a:extLst>
          </p:cNvPr>
          <p:cNvSpPr>
            <a:spLocks noGrp="1"/>
          </p:cNvSpPr>
          <p:nvPr>
            <p:ph type="title"/>
          </p:nvPr>
        </p:nvSpPr>
        <p:spPr/>
        <p:txBody>
          <a:bodyPr/>
          <a:lstStyle/>
          <a:p>
            <a:r>
              <a:rPr lang="en-GB"/>
              <a:t>Side Bars for Scissor Mechanism</a:t>
            </a:r>
          </a:p>
        </p:txBody>
      </p:sp>
      <p:pic>
        <p:nvPicPr>
          <p:cNvPr id="4" name="Picture 4">
            <a:extLst>
              <a:ext uri="{FF2B5EF4-FFF2-40B4-BE49-F238E27FC236}">
                <a16:creationId xmlns:a16="http://schemas.microsoft.com/office/drawing/2014/main" id="{5D6E1F26-2A7B-4AE2-9572-DF941B41C0F5}"/>
              </a:ext>
            </a:extLst>
          </p:cNvPr>
          <p:cNvPicPr>
            <a:picLocks noGrp="1" noChangeAspect="1"/>
          </p:cNvPicPr>
          <p:nvPr>
            <p:ph idx="1"/>
          </p:nvPr>
        </p:nvPicPr>
        <p:blipFill>
          <a:blip r:embed="rId4"/>
          <a:stretch>
            <a:fillRect/>
          </a:stretch>
        </p:blipFill>
        <p:spPr>
          <a:xfrm>
            <a:off x="1923209" y="2341796"/>
            <a:ext cx="8345579" cy="3713629"/>
          </a:xfrm>
        </p:spPr>
      </p:pic>
      <p:pic>
        <p:nvPicPr>
          <p:cNvPr id="3" name="Recorded Sound">
            <a:hlinkClick r:id="" action="ppaction://media"/>
            <a:extLst>
              <a:ext uri="{FF2B5EF4-FFF2-40B4-BE49-F238E27FC236}">
                <a16:creationId xmlns:a16="http://schemas.microsoft.com/office/drawing/2014/main" id="{2A339975-120F-425B-974E-B431B2B0A4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6123034"/>
            <a:ext cx="487363" cy="487363"/>
          </a:xfrm>
          <a:prstGeom prst="rect">
            <a:avLst/>
          </a:prstGeom>
        </p:spPr>
      </p:pic>
    </p:spTree>
    <p:extLst>
      <p:ext uri="{BB962C8B-B14F-4D97-AF65-F5344CB8AC3E}">
        <p14:creationId xmlns:p14="http://schemas.microsoft.com/office/powerpoint/2010/main" val="298816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6D275-8DE9-4CF2-B8CB-8CDEF8046C2C}"/>
              </a:ext>
            </a:extLst>
          </p:cNvPr>
          <p:cNvSpPr>
            <a:spLocks noGrp="1"/>
          </p:cNvSpPr>
          <p:nvPr>
            <p:ph type="title"/>
          </p:nvPr>
        </p:nvSpPr>
        <p:spPr/>
        <p:txBody>
          <a:bodyPr/>
          <a:lstStyle/>
          <a:p>
            <a:r>
              <a:rPr lang="en-GB" dirty="0"/>
              <a:t>Pin Slot Bar for Scissor Mechanism</a:t>
            </a:r>
          </a:p>
        </p:txBody>
      </p:sp>
      <p:pic>
        <p:nvPicPr>
          <p:cNvPr id="7" name="Content Placeholder 6">
            <a:extLst>
              <a:ext uri="{FF2B5EF4-FFF2-40B4-BE49-F238E27FC236}">
                <a16:creationId xmlns:a16="http://schemas.microsoft.com/office/drawing/2014/main" id="{2DD101C4-AD3B-4D3B-81C2-0E8567204D6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04431" y="2095130"/>
            <a:ext cx="9183137" cy="3600073"/>
          </a:xfrm>
        </p:spPr>
      </p:pic>
      <p:pic>
        <p:nvPicPr>
          <p:cNvPr id="3" name="Recorded Sound">
            <a:hlinkClick r:id="" action="ppaction://media"/>
            <a:extLst>
              <a:ext uri="{FF2B5EF4-FFF2-40B4-BE49-F238E27FC236}">
                <a16:creationId xmlns:a16="http://schemas.microsoft.com/office/drawing/2014/main" id="{DF2A9B78-EC9C-47AE-8DD1-D27FF1CD54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3800" y="6078645"/>
            <a:ext cx="487363" cy="487363"/>
          </a:xfrm>
          <a:prstGeom prst="rect">
            <a:avLst/>
          </a:prstGeom>
        </p:spPr>
      </p:pic>
    </p:spTree>
    <p:extLst>
      <p:ext uri="{BB962C8B-B14F-4D97-AF65-F5344CB8AC3E}">
        <p14:creationId xmlns:p14="http://schemas.microsoft.com/office/powerpoint/2010/main" val="235200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6D275-8DE9-4CF2-B8CB-8CDEF8046C2C}"/>
              </a:ext>
            </a:extLst>
          </p:cNvPr>
          <p:cNvSpPr>
            <a:spLocks noGrp="1"/>
          </p:cNvSpPr>
          <p:nvPr>
            <p:ph type="title"/>
          </p:nvPr>
        </p:nvSpPr>
        <p:spPr/>
        <p:txBody>
          <a:bodyPr/>
          <a:lstStyle/>
          <a:p>
            <a:r>
              <a:rPr lang="en-GB" dirty="0"/>
              <a:t>Footpath Base </a:t>
            </a:r>
          </a:p>
        </p:txBody>
      </p:sp>
      <p:sp>
        <p:nvSpPr>
          <p:cNvPr id="5" name="Content Placeholder 4">
            <a:extLst>
              <a:ext uri="{FF2B5EF4-FFF2-40B4-BE49-F238E27FC236}">
                <a16:creationId xmlns:a16="http://schemas.microsoft.com/office/drawing/2014/main" id="{B67FE7D7-E746-4388-AD6E-9E60735980F7}"/>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E28F8064-BA12-4821-946D-5037FA523C7D}"/>
              </a:ext>
            </a:extLst>
          </p:cNvPr>
          <p:cNvPicPr/>
          <p:nvPr/>
        </p:nvPicPr>
        <p:blipFill>
          <a:blip r:embed="rId4">
            <a:extLst>
              <a:ext uri="{28A0092B-C50C-407E-A947-70E740481C1C}">
                <a14:useLocalDpi xmlns:a14="http://schemas.microsoft.com/office/drawing/2010/main" val="0"/>
              </a:ext>
            </a:extLst>
          </a:blip>
          <a:stretch>
            <a:fillRect/>
          </a:stretch>
        </p:blipFill>
        <p:spPr>
          <a:xfrm>
            <a:off x="971211" y="1949448"/>
            <a:ext cx="4950041" cy="4195763"/>
          </a:xfrm>
          <a:prstGeom prst="rect">
            <a:avLst/>
          </a:prstGeom>
        </p:spPr>
      </p:pic>
      <p:pic>
        <p:nvPicPr>
          <p:cNvPr id="7" name="Picture 6">
            <a:extLst>
              <a:ext uri="{FF2B5EF4-FFF2-40B4-BE49-F238E27FC236}">
                <a16:creationId xmlns:a16="http://schemas.microsoft.com/office/drawing/2014/main" id="{94BB6021-874A-456E-BC83-DFD9F2BF85DB}"/>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921252" y="1949449"/>
            <a:ext cx="4757845" cy="4195763"/>
          </a:xfrm>
          <a:prstGeom prst="rect">
            <a:avLst/>
          </a:prstGeom>
        </p:spPr>
      </p:pic>
      <p:pic>
        <p:nvPicPr>
          <p:cNvPr id="10" name="Recorded Sound">
            <a:hlinkClick r:id="" action="ppaction://media"/>
            <a:extLst>
              <a:ext uri="{FF2B5EF4-FFF2-40B4-BE49-F238E27FC236}">
                <a16:creationId xmlns:a16="http://schemas.microsoft.com/office/drawing/2014/main" id="{B98B4294-556E-4478-9C29-ED79794138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96900" y="6078645"/>
            <a:ext cx="487363" cy="487363"/>
          </a:xfrm>
          <a:prstGeom prst="rect">
            <a:avLst/>
          </a:prstGeom>
        </p:spPr>
      </p:pic>
    </p:spTree>
    <p:extLst>
      <p:ext uri="{BB962C8B-B14F-4D97-AF65-F5344CB8AC3E}">
        <p14:creationId xmlns:p14="http://schemas.microsoft.com/office/powerpoint/2010/main" val="385948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2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BlockprintVTI">
  <a:themeElements>
    <a:clrScheme name="Custom 69">
      <a:dk1>
        <a:sysClr val="windowText" lastClr="000000"/>
      </a:dk1>
      <a:lt1>
        <a:sysClr val="window" lastClr="FFFFFF"/>
      </a:lt1>
      <a:dk2>
        <a:srgbClr val="44131A"/>
      </a:dk2>
      <a:lt2>
        <a:srgbClr val="F2ECEA"/>
      </a:lt2>
      <a:accent1>
        <a:srgbClr val="A62C52"/>
      </a:accent1>
      <a:accent2>
        <a:srgbClr val="A7928D"/>
      </a:accent2>
      <a:accent3>
        <a:srgbClr val="307C71"/>
      </a:accent3>
      <a:accent4>
        <a:srgbClr val="41575D"/>
      </a:accent4>
      <a:accent5>
        <a:srgbClr val="8FA3A3"/>
      </a:accent5>
      <a:accent6>
        <a:srgbClr val="CA8370"/>
      </a:accent6>
      <a:hlink>
        <a:srgbClr val="D13D6E"/>
      </a:hlink>
      <a:folHlink>
        <a:srgbClr val="6C9D92"/>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200</TotalTime>
  <Words>339</Words>
  <Application>Microsoft Office PowerPoint</Application>
  <PresentationFormat>Widescreen</PresentationFormat>
  <Paragraphs>71</Paragraphs>
  <Slides>22</Slides>
  <Notes>0</Notes>
  <HiddenSlides>0</HiddenSlides>
  <MMClips>22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Avenir Next LT Pro</vt:lpstr>
      <vt:lpstr>AvenirNext LT Pro Medium</vt:lpstr>
      <vt:lpstr>Calibri</vt:lpstr>
      <vt:lpstr>BlockprintVTI</vt:lpstr>
      <vt:lpstr>ME224 – Kinematics of machinery</vt:lpstr>
      <vt:lpstr>Content of This Project</vt:lpstr>
      <vt:lpstr>CAD Model</vt:lpstr>
      <vt:lpstr>CAD Model</vt:lpstr>
      <vt:lpstr>Simulation </vt:lpstr>
      <vt:lpstr>Parts Used</vt:lpstr>
      <vt:lpstr>Side Bars for Scissor Mechanism</vt:lpstr>
      <vt:lpstr>Pin Slot Bar for Scissor Mechanism</vt:lpstr>
      <vt:lpstr>Footpath Base </vt:lpstr>
      <vt:lpstr>Footpath Start and End Base </vt:lpstr>
      <vt:lpstr>Mechanism Used</vt:lpstr>
      <vt:lpstr>Scissor Mechanism</vt:lpstr>
      <vt:lpstr>Simulation Video of the scissor mechanism</vt:lpstr>
      <vt:lpstr>Pin in a slot mechanism</vt:lpstr>
      <vt:lpstr>Simulation of the Pin in a slot</vt:lpstr>
      <vt:lpstr>Revolute Joints</vt:lpstr>
      <vt:lpstr>DOF Analysis</vt:lpstr>
      <vt:lpstr>Links</vt:lpstr>
      <vt:lpstr>Revolute Joints</vt:lpstr>
      <vt:lpstr>Pin in a slot Joints</vt:lpstr>
      <vt:lpstr>Calculations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Aggarwal</dc:creator>
  <cp:lastModifiedBy>Rahul Aggarwal</cp:lastModifiedBy>
  <cp:revision>175</cp:revision>
  <dcterms:created xsi:type="dcterms:W3CDTF">2021-04-23T09:19:59Z</dcterms:created>
  <dcterms:modified xsi:type="dcterms:W3CDTF">2021-04-23T14:39:32Z</dcterms:modified>
</cp:coreProperties>
</file>